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96CB5-84D2-4029-AFE3-EE940392F1DA}">
  <a:tblStyle styleId="{42E96CB5-84D2-4029-AFE3-EE940392F1DA}" styleName="Table_0">
    <a:wholeTbl>
      <a:tcTxStyle/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BED9EAD-7F2E-46CD-B0E4-BE259C12F61F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0708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88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edstudio.com/WiFi-Serial-Transceiver-Module-w-ESP8266-p-2485.html?ref=newInBazaa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39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9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15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50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https://www.adafruit.com/product/2885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Will run the GUI</a:t>
            </a:r>
            <a:br>
              <a:rPr lang="en"/>
            </a:br>
            <a:r>
              <a:rPr lang="en"/>
              <a:t>Communicate with mobile app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Retrieve room temps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Directly control vent servos</a:t>
            </a:r>
          </a:p>
        </p:txBody>
      </p:sp>
    </p:spTree>
    <p:extLst>
      <p:ext uri="{BB962C8B-B14F-4D97-AF65-F5344CB8AC3E}">
        <p14:creationId xmlns:p14="http://schemas.microsoft.com/office/powerpoint/2010/main" val="3132799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https://www.adafruit.com/product/2097</a:t>
            </a:r>
          </a:p>
        </p:txBody>
      </p:sp>
    </p:spTree>
    <p:extLst>
      <p:ext uri="{BB962C8B-B14F-4D97-AF65-F5344CB8AC3E}">
        <p14:creationId xmlns:p14="http://schemas.microsoft.com/office/powerpoint/2010/main" val="70306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https://www.seeedstudio.com/WiFi-Serial-Transceiver-Module-w-ESP8266-p-2485.html?ref=newInBazaar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Build into thermometer probe to communicate room temperature to thermostat over WiFi</a:t>
            </a:r>
          </a:p>
        </p:txBody>
      </p:sp>
    </p:spTree>
    <p:extLst>
      <p:ext uri="{BB962C8B-B14F-4D97-AF65-F5344CB8AC3E}">
        <p14:creationId xmlns:p14="http://schemas.microsoft.com/office/powerpoint/2010/main" val="2499736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4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49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20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12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56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624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http://www.instructables.com/id/ESP8266-WiFi-DB18B20-temperature-sensor-ESP8266-Ar/?ALLSTEPS</a:t>
            </a:r>
          </a:p>
        </p:txBody>
      </p:sp>
    </p:spTree>
    <p:extLst>
      <p:ext uri="{BB962C8B-B14F-4D97-AF65-F5344CB8AC3E}">
        <p14:creationId xmlns:p14="http://schemas.microsoft.com/office/powerpoint/2010/main" val="1978870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5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331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95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15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2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22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06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98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9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16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10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Comfort Control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Practical Constraints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Economic</a:t>
            </a:r>
          </a:p>
          <a:p>
            <a:pPr marL="971550" lvl="1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Comfort Control basic package $200</a:t>
            </a:r>
          </a:p>
          <a:p>
            <a:pPr marL="971550" lvl="1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Less than $100 for additional vent and thermometer probe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2386424"/>
            <a:ext cx="4980800" cy="26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Practical constraints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18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Social</a:t>
            </a:r>
          </a:p>
          <a:p>
            <a:pPr marL="971550" lvl="1" indent="-285750" rtl="0">
              <a:spcBef>
                <a:spcPts val="0"/>
              </a:spcBef>
              <a:spcAft>
                <a:spcPts val="18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Mobile device application</a:t>
            </a:r>
          </a:p>
          <a:p>
            <a:pPr marL="971550" lvl="1" indent="-285750" rtl="0">
              <a:spcBef>
                <a:spcPts val="0"/>
              </a:spcBef>
              <a:spcAft>
                <a:spcPts val="18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Easy-to-use interface</a:t>
            </a:r>
          </a:p>
          <a:p>
            <a:pPr marL="971550" lvl="1" indent="-285750">
              <a:spcBef>
                <a:spcPts val="0"/>
              </a:spcBef>
              <a:spcAft>
                <a:spcPts val="18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Powerful control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184" y="391342"/>
            <a:ext cx="2307900" cy="43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4746249" y="976120"/>
            <a:ext cx="1777200" cy="2928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Comfort Control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746249" y="1268916"/>
            <a:ext cx="1506600" cy="120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50" u="sng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Master Bedroom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 u="sng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Currently 72° 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8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No schedules set.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4746249" y="1301860"/>
            <a:ext cx="1750093" cy="1208099"/>
            <a:chOff x="9169849" y="3096022"/>
            <a:chExt cx="1750093" cy="1208099"/>
          </a:xfrm>
        </p:grpSpPr>
        <p:sp>
          <p:nvSpPr>
            <p:cNvPr id="128" name="Shape 128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" name="Shape 129"/>
            <p:cNvGrpSpPr/>
            <p:nvPr/>
          </p:nvGrpSpPr>
          <p:grpSpPr>
            <a:xfrm>
              <a:off x="9169849" y="3096022"/>
              <a:ext cx="1604671" cy="1208099"/>
              <a:chOff x="9169849" y="3063077"/>
              <a:chExt cx="1604671" cy="1208099"/>
            </a:xfrm>
          </p:grpSpPr>
          <p:sp>
            <p:nvSpPr>
              <p:cNvPr id="130" name="Shape 130"/>
              <p:cNvSpPr txBox="1"/>
              <p:nvPr/>
            </p:nvSpPr>
            <p:spPr>
              <a:xfrm>
                <a:off x="9169849" y="3063077"/>
                <a:ext cx="1506600" cy="120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Master Bedroom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72°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schedules set.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>
                  <a:solidFill>
                    <a:srgbClr val="D5DBE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Shape 132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72</a:t>
                </a:r>
              </a:p>
            </p:txBody>
          </p:sp>
          <p:sp>
            <p:nvSpPr>
              <p:cNvPr id="133" name="Shape 133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" name="Shape 134"/>
          <p:cNvGrpSpPr/>
          <p:nvPr/>
        </p:nvGrpSpPr>
        <p:grpSpPr>
          <a:xfrm>
            <a:off x="4746249" y="2464782"/>
            <a:ext cx="1750093" cy="1169699"/>
            <a:chOff x="9169849" y="3096022"/>
            <a:chExt cx="1750093" cy="1169699"/>
          </a:xfrm>
        </p:grpSpPr>
        <p:sp>
          <p:nvSpPr>
            <p:cNvPr id="135" name="Shape 135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Shape 136"/>
            <p:cNvGrpSpPr/>
            <p:nvPr/>
          </p:nvGrpSpPr>
          <p:grpSpPr>
            <a:xfrm>
              <a:off x="9169849" y="3096022"/>
              <a:ext cx="1604671" cy="1169699"/>
              <a:chOff x="9169849" y="3063077"/>
              <a:chExt cx="1604671" cy="1169699"/>
            </a:xfrm>
          </p:grpSpPr>
          <p:sp>
            <p:nvSpPr>
              <p:cNvPr id="137" name="Shape 137"/>
              <p:cNvSpPr txBox="1"/>
              <p:nvPr/>
            </p:nvSpPr>
            <p:spPr>
              <a:xfrm>
                <a:off x="9169849" y="3063077"/>
                <a:ext cx="1506600" cy="1169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Living 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68°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Schedules:</a:t>
                </a:r>
                <a:b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- 1:00pm – 5:00pm: 73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- 5:00pm – 9:30pm: 68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- 9:30pm – 3:00am: 70</a:t>
                </a: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Shape 139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68</a:t>
                </a:r>
              </a:p>
            </p:txBody>
          </p:sp>
          <p:sp>
            <p:nvSpPr>
              <p:cNvPr id="140" name="Shape 140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55052"/>
          <a:stretch/>
        </p:blipFill>
        <p:spPr>
          <a:xfrm>
            <a:off x="4746249" y="3625582"/>
            <a:ext cx="1749900" cy="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pic>
        <p:nvPicPr>
          <p:cNvPr id="147" name="Shape 147" descr="di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375" y="187112"/>
            <a:ext cx="4644423" cy="476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Thermostat Hub Microcontroller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(Constraint: Must monitor and control at least ten devices)</a:t>
            </a:r>
          </a:p>
        </p:txBody>
      </p:sp>
      <p:graphicFrame>
        <p:nvGraphicFramePr>
          <p:cNvPr id="153" name="Shape 153"/>
          <p:cNvGraphicFramePr/>
          <p:nvPr/>
        </p:nvGraphicFramePr>
        <p:xfrm>
          <a:off x="311700" y="1444950"/>
          <a:ext cx="5641125" cy="3157295"/>
        </p:xfrm>
        <a:graphic>
          <a:graphicData uri="http://schemas.openxmlformats.org/drawingml/2006/table">
            <a:tbl>
              <a:tblPr>
                <a:noFill/>
                <a:tableStyleId>{DBED9EAD-7F2E-46CD-B0E4-BE259C12F61F}</a:tableStyleId>
              </a:tblPr>
              <a:tblGrid>
                <a:gridCol w="1587525"/>
                <a:gridCol w="1929175"/>
                <a:gridCol w="2124425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Raspberry Pi Zero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Cheap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dev community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analog pins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BeagleBone Black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 pins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Expensive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Zero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 pins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dev community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Expensive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154" name="Shape 154" descr="rpiz.png"/>
          <p:cNvPicPr preferRelativeResize="0"/>
          <p:nvPr/>
        </p:nvPicPr>
        <p:blipFill rotWithShape="1">
          <a:blip r:embed="rId3">
            <a:alphaModFix/>
          </a:blip>
          <a:srcRect l="15455" t="12556" r="15455" b="11020"/>
          <a:stretch/>
        </p:blipFill>
        <p:spPr>
          <a:xfrm rot="803576">
            <a:off x="5254050" y="1402486"/>
            <a:ext cx="3921174" cy="32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70500" y="2254500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Touchscreen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82350"/>
            <a:ext cx="3139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3.5” Display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480 x 320 resolution</a:t>
            </a:r>
          </a:p>
          <a:p>
            <a:pPr marL="514350" lvl="0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Max current of 100mA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99" y="460625"/>
            <a:ext cx="4930500" cy="4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Temperature Probe Microprocessor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68" name="Shape 168"/>
          <p:cNvGraphicFramePr/>
          <p:nvPr/>
        </p:nvGraphicFramePr>
        <p:xfrm>
          <a:off x="409300" y="1411500"/>
          <a:ext cx="5641125" cy="3116915"/>
        </p:xfrm>
        <a:graphic>
          <a:graphicData uri="http://schemas.openxmlformats.org/drawingml/2006/table">
            <a:tbl>
              <a:tblPr>
                <a:noFill/>
                <a:tableStyleId>{DBED9EAD-7F2E-46CD-B0E4-BE259C12F61F}</a:tableStyleId>
              </a:tblPr>
              <a:tblGrid>
                <a:gridCol w="1587525"/>
                <a:gridCol w="1929175"/>
                <a:gridCol w="2124425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ESP8266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Onboard WiFi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Lowest Price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Compatible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Few GPIO pins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Micro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Several GPIO pins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expensive ($24.95)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onboard WiFi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Adafruit Trinket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compatible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onboard WiFi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96" y="1152474"/>
            <a:ext cx="4812974" cy="36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168100" y="2204375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Temperature Sensor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(Constraint: Must be +/- 1℉ accurate)</a:t>
            </a:r>
          </a:p>
        </p:txBody>
      </p:sp>
      <p:pic>
        <p:nvPicPr>
          <p:cNvPr id="176" name="Shape 176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525" y="963537"/>
            <a:ext cx="3216425" cy="3216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Shape 177"/>
          <p:cNvGraphicFramePr/>
          <p:nvPr/>
        </p:nvGraphicFramePr>
        <p:xfrm>
          <a:off x="376800" y="1319330"/>
          <a:ext cx="5896125" cy="3745330"/>
        </p:xfrm>
        <a:graphic>
          <a:graphicData uri="http://schemas.openxmlformats.org/drawingml/2006/table">
            <a:tbl>
              <a:tblPr>
                <a:noFill/>
                <a:tableStyleId>{DBED9EAD-7F2E-46CD-B0E4-BE259C12F61F}</a:tableStyleId>
              </a:tblPr>
              <a:tblGrid>
                <a:gridCol w="1659300"/>
                <a:gridCol w="2016375"/>
                <a:gridCol w="2220450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DS18B20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connect directly to Raspberry Pi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connection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+/- 1℉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Thermistor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connection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+/- .2℉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Cannot connect directly to Raspberry Pi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MCP9808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Wide voltage range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+/- .5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℉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expensive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connections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8" name="Shape 178"/>
          <p:cNvSpPr/>
          <p:nvPr/>
        </p:nvSpPr>
        <p:spPr>
          <a:xfrm>
            <a:off x="135600" y="2368375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35600" y="3415675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</a:t>
            </a:r>
          </a:p>
        </p:txBody>
      </p:sp>
      <p:pic>
        <p:nvPicPr>
          <p:cNvPr id="185" name="Shape 185" descr="con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75" y="385425"/>
            <a:ext cx="6118849" cy="4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DC-DC Converter </a:t>
            </a:r>
          </a:p>
        </p:txBody>
      </p:sp>
      <p:graphicFrame>
        <p:nvGraphicFramePr>
          <p:cNvPr id="191" name="Shape 191"/>
          <p:cNvGraphicFramePr/>
          <p:nvPr/>
        </p:nvGraphicFramePr>
        <p:xfrm>
          <a:off x="311700" y="1169500"/>
          <a:ext cx="5813700" cy="3370655"/>
        </p:xfrm>
        <a:graphic>
          <a:graphicData uri="http://schemas.openxmlformats.org/drawingml/2006/table">
            <a:tbl>
              <a:tblPr>
                <a:noFill/>
                <a:tableStyleId>{DBED9EAD-7F2E-46CD-B0E4-BE259C12F61F}</a:tableStyleId>
              </a:tblPr>
              <a:tblGrid>
                <a:gridCol w="1937900"/>
                <a:gridCol w="1937900"/>
                <a:gridCol w="1937900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SMAKN LM2596 DC-DC Converter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 input voltage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load current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DROK LM2596 Numerical Control DC-DC Converter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LED display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Largest footprint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 voltage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TRACO Power TSR-1-2450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Fixed 5v output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 footprint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Lowest load current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Font typeface="Calibri"/>
                        <a:buChar char="●"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2" name="Shape 192"/>
          <p:cNvSpPr/>
          <p:nvPr/>
        </p:nvSpPr>
        <p:spPr>
          <a:xfrm>
            <a:off x="70500" y="2018025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3" name="Shape 193" descr="conv.png"/>
          <p:cNvPicPr preferRelativeResize="0"/>
          <p:nvPr/>
        </p:nvPicPr>
        <p:blipFill rotWithShape="1">
          <a:blip r:embed="rId3">
            <a:alphaModFix/>
          </a:blip>
          <a:srcRect t="5931" b="5931"/>
          <a:stretch/>
        </p:blipFill>
        <p:spPr>
          <a:xfrm rot="4">
            <a:off x="5554200" y="1169500"/>
            <a:ext cx="4239375" cy="248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Shape 198"/>
          <p:cNvGraphicFramePr/>
          <p:nvPr/>
        </p:nvGraphicFramePr>
        <p:xfrm>
          <a:off x="311700" y="1146300"/>
          <a:ext cx="6044275" cy="3204140"/>
        </p:xfrm>
        <a:graphic>
          <a:graphicData uri="http://schemas.openxmlformats.org/drawingml/2006/table">
            <a:tbl>
              <a:tblPr>
                <a:noFill/>
                <a:tableStyleId>{DBED9EAD-7F2E-46CD-B0E4-BE259C12F61F}</a:tableStyleId>
              </a:tblPr>
              <a:tblGrid>
                <a:gridCol w="1550525"/>
                <a:gridCol w="2452450"/>
                <a:gridCol w="2041300"/>
              </a:tblGrid>
              <a:tr h="434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500" b="1"/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500" b="1"/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500" b="1"/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61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JBtek 4 Channel Relay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4 relays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Least expensive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Highly recommended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Extensive libraries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Requires extra circuit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66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Crydom CN240A05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(single)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Directly controlled by Pi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har char="●"/>
                      </a:pPr>
                      <a:r>
                        <a:rPr lang="en"/>
                        <a:t>Low current draw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Only one relay</a:t>
                      </a:r>
                    </a:p>
                    <a:p>
                      <a:pPr marL="457200" lvl="0" indent="-22860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Bulky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666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Uxcell Solid State Relay (single)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Directly controlled by Pi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 current draw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Only one relay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Bulky</a:t>
                      </a:r>
                    </a:p>
                    <a:p>
                      <a:pPr marL="457200" lvl="0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Most expensive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Relay Module</a:t>
            </a:r>
          </a:p>
        </p:txBody>
      </p:sp>
      <p:pic>
        <p:nvPicPr>
          <p:cNvPr id="200" name="Shape 200" descr="re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96" y="780962"/>
            <a:ext cx="3581550" cy="35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70500" y="2077675"/>
            <a:ext cx="241200" cy="21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Wesley Swink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/>
            </a:r>
            <a:br>
              <a:rPr lang="en">
                <a:solidFill>
                  <a:srgbClr val="434343"/>
                </a:solidFill>
              </a:rPr>
            </a:br>
            <a:endParaRPr lang="en"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Team 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Thermostat hardware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Vent design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4294967295"/>
          </p:nvPr>
        </p:nvSpPr>
        <p:spPr>
          <a:xfrm>
            <a:off x="4436625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Drew Fountain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/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Vent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Thermostat hardware design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Temperature probe design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62" name="Shape 62" descr="4-Wesle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50016"/>
            <a:ext cx="1793423" cy="239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1-Drew.JPG"/>
          <p:cNvPicPr preferRelativeResize="0"/>
          <p:nvPr/>
        </p:nvPicPr>
        <p:blipFill rotWithShape="1">
          <a:blip r:embed="rId4">
            <a:alphaModFix/>
          </a:blip>
          <a:srcRect l="14682" t="19549" r="5996"/>
          <a:stretch/>
        </p:blipFill>
        <p:spPr>
          <a:xfrm>
            <a:off x="4436625" y="1550024"/>
            <a:ext cx="1857003" cy="239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Parts selected and purchased</a:t>
            </a:r>
          </a:p>
          <a:p>
            <a:pPr marL="514350" lvl="0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Mobile application design</a:t>
            </a:r>
          </a:p>
          <a:p>
            <a:pPr marL="514350" lvl="0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GUI design</a:t>
            </a:r>
          </a:p>
          <a:p>
            <a:pPr marL="514350" lvl="0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Hardware testing</a:t>
            </a:r>
          </a:p>
          <a:p>
            <a:pPr marL="971550" lvl="1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Relay</a:t>
            </a:r>
          </a:p>
          <a:p>
            <a:pPr marL="971550" lvl="1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Servo</a:t>
            </a:r>
          </a:p>
          <a:p>
            <a:pPr marL="971550" lvl="1" indent="-285750" rtl="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Raspberry PI</a:t>
            </a:r>
          </a:p>
          <a:p>
            <a:pPr marL="514350" lvl="0" indent="-285750"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Vent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Mobile Application Design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250526" y="1084050"/>
            <a:ext cx="4418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Overall Goal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Generic user interface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Intuitive and simple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Log in screen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Communication with thermostat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Currently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Formatting temperature control screen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grpSp>
        <p:nvGrpSpPr>
          <p:cNvPr id="214" name="Shape 214"/>
          <p:cNvGrpSpPr/>
          <p:nvPr/>
        </p:nvGrpSpPr>
        <p:grpSpPr>
          <a:xfrm>
            <a:off x="6892159" y="267755"/>
            <a:ext cx="2307900" cy="4607994"/>
            <a:chOff x="1708609" y="336180"/>
            <a:chExt cx="2307900" cy="4607994"/>
          </a:xfrm>
        </p:grpSpPr>
        <p:grpSp>
          <p:nvGrpSpPr>
            <p:cNvPr id="215" name="Shape 215"/>
            <p:cNvGrpSpPr/>
            <p:nvPr/>
          </p:nvGrpSpPr>
          <p:grpSpPr>
            <a:xfrm>
              <a:off x="1708609" y="336180"/>
              <a:ext cx="2307900" cy="4360800"/>
              <a:chOff x="4476184" y="355592"/>
              <a:chExt cx="2307900" cy="4360800"/>
            </a:xfrm>
          </p:grpSpPr>
          <p:pic>
            <p:nvPicPr>
              <p:cNvPr id="216" name="Shape 2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76184" y="355592"/>
                <a:ext cx="2307900" cy="4360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7" name="Shape 217"/>
              <p:cNvSpPr/>
              <p:nvPr/>
            </p:nvSpPr>
            <p:spPr>
              <a:xfrm>
                <a:off x="4746249" y="940370"/>
                <a:ext cx="1777200" cy="292800"/>
              </a:xfrm>
              <a:prstGeom prst="rect">
                <a:avLst/>
              </a:prstGeom>
              <a:solidFill>
                <a:srgbClr val="D5DB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200" b="1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Comfort Control</a:t>
                </a:r>
              </a:p>
            </p:txBody>
          </p:sp>
          <p:grpSp>
            <p:nvGrpSpPr>
              <p:cNvPr id="218" name="Shape 218"/>
              <p:cNvGrpSpPr/>
              <p:nvPr/>
            </p:nvGrpSpPr>
            <p:grpSpPr>
              <a:xfrm>
                <a:off x="4746249" y="1266110"/>
                <a:ext cx="1750093" cy="1208099"/>
                <a:chOff x="9169849" y="3096022"/>
                <a:chExt cx="1750093" cy="1208099"/>
              </a:xfrm>
            </p:grpSpPr>
            <p:sp>
              <p:nvSpPr>
                <p:cNvPr id="219" name="Shape 219"/>
                <p:cNvSpPr/>
                <p:nvPr/>
              </p:nvSpPr>
              <p:spPr>
                <a:xfrm>
                  <a:off x="9191042" y="3096023"/>
                  <a:ext cx="1728900" cy="1131900"/>
                </a:xfrm>
                <a:prstGeom prst="roundRect">
                  <a:avLst>
                    <a:gd name="adj" fmla="val 3420"/>
                  </a:avLst>
                </a:prstGeom>
                <a:solidFill>
                  <a:srgbClr val="D5DBE5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0" name="Shape 220"/>
                <p:cNvGrpSpPr/>
                <p:nvPr/>
              </p:nvGrpSpPr>
              <p:grpSpPr>
                <a:xfrm>
                  <a:off x="9169849" y="3096022"/>
                  <a:ext cx="1604671" cy="1208099"/>
                  <a:chOff x="9169849" y="3063077"/>
                  <a:chExt cx="1604671" cy="1208099"/>
                </a:xfrm>
              </p:grpSpPr>
              <p:sp>
                <p:nvSpPr>
                  <p:cNvPr id="221" name="Shape 221"/>
                  <p:cNvSpPr txBox="1"/>
                  <p:nvPr/>
                </p:nvSpPr>
                <p:spPr>
                  <a:xfrm>
                    <a:off x="9169849" y="3063077"/>
                    <a:ext cx="1506600" cy="12080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1050" u="sng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Master Bedroom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1050" u="sng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9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Currently 72° F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80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80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80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No schedules set.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1050">
                      <a:solidFill>
                        <a:srgbClr val="D5DBE5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Shape 222"/>
                  <p:cNvSpPr/>
                  <p:nvPr/>
                </p:nvSpPr>
                <p:spPr>
                  <a:xfrm>
                    <a:off x="10373000" y="3157471"/>
                    <a:ext cx="303600" cy="2616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B27272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Shape 223"/>
                  <p:cNvSpPr txBox="1"/>
                  <p:nvPr/>
                </p:nvSpPr>
                <p:spPr>
                  <a:xfrm>
                    <a:off x="10274721" y="3360257"/>
                    <a:ext cx="499800" cy="461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24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72</a:t>
                    </a:r>
                  </a:p>
                </p:txBody>
              </p:sp>
              <p:sp>
                <p:nvSpPr>
                  <p:cNvPr id="224" name="Shape 224"/>
                  <p:cNvSpPr/>
                  <p:nvPr/>
                </p:nvSpPr>
                <p:spPr>
                  <a:xfrm rot="10800000">
                    <a:off x="10372810" y="3748933"/>
                    <a:ext cx="303600" cy="2616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9CC2E5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25" name="Shape 225"/>
              <p:cNvGrpSpPr/>
              <p:nvPr/>
            </p:nvGrpSpPr>
            <p:grpSpPr>
              <a:xfrm>
                <a:off x="4746249" y="2429032"/>
                <a:ext cx="1750093" cy="1169699"/>
                <a:chOff x="9169849" y="3096022"/>
                <a:chExt cx="1750093" cy="1169699"/>
              </a:xfrm>
            </p:grpSpPr>
            <p:sp>
              <p:nvSpPr>
                <p:cNvPr id="226" name="Shape 226"/>
                <p:cNvSpPr/>
                <p:nvPr/>
              </p:nvSpPr>
              <p:spPr>
                <a:xfrm>
                  <a:off x="9191042" y="3096023"/>
                  <a:ext cx="1728900" cy="1131900"/>
                </a:xfrm>
                <a:prstGeom prst="roundRect">
                  <a:avLst>
                    <a:gd name="adj" fmla="val 3420"/>
                  </a:avLst>
                </a:prstGeom>
                <a:solidFill>
                  <a:srgbClr val="D5DBE5"/>
                </a:soli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7" name="Shape 227"/>
                <p:cNvGrpSpPr/>
                <p:nvPr/>
              </p:nvGrpSpPr>
              <p:grpSpPr>
                <a:xfrm>
                  <a:off x="9169849" y="3096022"/>
                  <a:ext cx="1604671" cy="1169699"/>
                  <a:chOff x="9169849" y="3063077"/>
                  <a:chExt cx="1604671" cy="1169699"/>
                </a:xfrm>
              </p:grpSpPr>
              <p:sp>
                <p:nvSpPr>
                  <p:cNvPr id="228" name="Shape 228"/>
                  <p:cNvSpPr txBox="1"/>
                  <p:nvPr/>
                </p:nvSpPr>
                <p:spPr>
                  <a:xfrm>
                    <a:off x="9169849" y="3063077"/>
                    <a:ext cx="1506600" cy="116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1050" u="sng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Living Room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1050" u="sng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9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Currently 68° F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None/>
                    </a:pPr>
                    <a:endParaRPr sz="800">
                      <a:solidFill>
                        <a:srgbClr val="323F4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Schedules:</a:t>
                    </a:r>
                    <a:b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- 1:00pm – 5:00pm: 73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- 5:00pm – 9:30pm: 68</a:t>
                    </a:r>
                  </a:p>
                  <a:p>
                    <a:pPr marL="0" marR="0" lvl="0" indent="0" algn="l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8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- 9:30pm – 3:00am: 70</a:t>
                    </a:r>
                  </a:p>
                </p:txBody>
              </p:sp>
              <p:sp>
                <p:nvSpPr>
                  <p:cNvPr id="229" name="Shape 229"/>
                  <p:cNvSpPr/>
                  <p:nvPr/>
                </p:nvSpPr>
                <p:spPr>
                  <a:xfrm>
                    <a:off x="10373000" y="3157471"/>
                    <a:ext cx="303600" cy="2616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B27272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Shape 230"/>
                  <p:cNvSpPr txBox="1"/>
                  <p:nvPr/>
                </p:nvSpPr>
                <p:spPr>
                  <a:xfrm>
                    <a:off x="10274721" y="3360257"/>
                    <a:ext cx="499800" cy="461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SzPct val="25000"/>
                      <a:buNone/>
                    </a:pPr>
                    <a:r>
                      <a:rPr lang="en" sz="2400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68</a:t>
                    </a:r>
                  </a:p>
                </p:txBody>
              </p:sp>
              <p:sp>
                <p:nvSpPr>
                  <p:cNvPr id="231" name="Shape 231"/>
                  <p:cNvSpPr/>
                  <p:nvPr/>
                </p:nvSpPr>
                <p:spPr>
                  <a:xfrm rot="10800000">
                    <a:off x="10372810" y="3748933"/>
                    <a:ext cx="303600" cy="2616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9CC2E5"/>
                  </a:solidFill>
                  <a:ln>
                    <a:noFill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232" name="Shape 232"/>
              <p:cNvPicPr preferRelativeResize="0"/>
              <p:nvPr/>
            </p:nvPicPr>
            <p:blipFill rotWithShape="1">
              <a:blip r:embed="rId4">
                <a:alphaModFix/>
              </a:blip>
              <a:srcRect b="55052"/>
              <a:stretch/>
            </p:blipFill>
            <p:spPr>
              <a:xfrm>
                <a:off x="4746249" y="3589832"/>
                <a:ext cx="1749900" cy="50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3" name="Shape 233"/>
            <p:cNvSpPr txBox="1"/>
            <p:nvPr/>
          </p:nvSpPr>
          <p:spPr>
            <a:xfrm>
              <a:off x="1993000" y="4568875"/>
              <a:ext cx="17391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Goal GUI</a:t>
              </a: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654400" y="473650"/>
            <a:ext cx="2237749" cy="4402100"/>
            <a:chOff x="5692350" y="542075"/>
            <a:chExt cx="2237749" cy="4402100"/>
          </a:xfrm>
        </p:grpSpPr>
        <p:pic>
          <p:nvPicPr>
            <p:cNvPr id="235" name="Shape 2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92350" y="542075"/>
              <a:ext cx="2237749" cy="394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Shape 236"/>
            <p:cNvSpPr txBox="1"/>
            <p:nvPr/>
          </p:nvSpPr>
          <p:spPr>
            <a:xfrm>
              <a:off x="5713975" y="4568875"/>
              <a:ext cx="21945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Current GUI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Design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6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Basic framework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Window navigation</a:t>
            </a:r>
          </a:p>
          <a:p>
            <a:pPr marL="514350" lvl="0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Functioning buttons</a:t>
            </a:r>
          </a:p>
        </p:txBody>
      </p:sp>
      <p:pic>
        <p:nvPicPr>
          <p:cNvPr id="243" name="Shape 243" descr="ther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59" y="2576448"/>
            <a:ext cx="4054714" cy="2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 descr="gu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74" y="132050"/>
            <a:ext cx="3133426" cy="23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457475" y="1017725"/>
            <a:ext cx="1659600" cy="4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Current GUI &gt;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46" name="Shape 246"/>
          <p:cNvSpPr txBox="1"/>
          <p:nvPr/>
        </p:nvSpPr>
        <p:spPr>
          <a:xfrm>
            <a:off x="7433425" y="3526687"/>
            <a:ext cx="1518600" cy="4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&lt; Goal GUI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Testing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48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Successfully controlled solid state relay with Raspberry Pi</a:t>
            </a:r>
          </a:p>
          <a:p>
            <a:pPr marL="514350" lvl="0" indent="-2857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Successfully connected and controlled servo motor with Raspberry Pi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499" y="346825"/>
            <a:ext cx="4077524" cy="42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August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researching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September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selecting parts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Start on application and thermostat GUI and front end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Finalize vent and temperature probe design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	Begin testing parts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October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Start on application and thermostat backend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Create physical vent and temperature probe prototypes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November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Integrate all parts of system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system testing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311700" y="1057575"/>
            <a:ext cx="8520600" cy="351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Amazon.com, "SMAKN LM2596 DC-DC Buck Converter", 2016. [Online]. Available:    </a:t>
            </a:r>
          </a:p>
          <a:p>
            <a:pPr marL="284162" lvl="0" indent="-476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https://images-na.ssl-images-amazon.com/images/I/71gQyHR8llL._SL1500_.jpg [Accessed: September 16, 2016]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[2] Amazon.com, "JBtek 4 Channel 5V DC Relay Module", 2016.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https://images-na.ssl-images-amazon.com/images/I/712o-J5AgcL._SL1100_.jpg [Accessed: September 16, 2016] 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 Adafruit.com, "Raspberry Pi Zero - Version 1.3" 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 https://www.adafruit.com/product/2885 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[4] Adafruit.com,  "PiTFT - Assembled 480x320 3.5" TFT+Touchscreen for Raspberry Pi", 2016.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https://www.adafruit.com/products/2097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[5] seeedstudio.com. "WiFi Serial Transceiver Module w&amp; ESP8266", 2016. [Online]. Available: </a:t>
            </a: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https://www.seeedstudio.com/WiFi-Serial-Transceiver-Module-w-ESP8266-p-1994.html</a:t>
            </a:r>
          </a:p>
          <a:p>
            <a:pPr marL="284162"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[6] sparkfun.com. "One Wire Digital Temperature Sensor - DS18B20", 2016. [Online]. Available: </a:t>
            </a:r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https://www.sparkfun.com/products/245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224250" y="2209500"/>
            <a:ext cx="2695500" cy="72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Jordan Freeman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/>
            </a:r>
            <a:br>
              <a:rPr lang="en">
                <a:solidFill>
                  <a:srgbClr val="434343"/>
                </a:solidFill>
              </a:rPr>
            </a:br>
            <a:endParaRPr lang="en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Programming-Lead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User interface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Mobile application design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4294967295"/>
          </p:nvPr>
        </p:nvSpPr>
        <p:spPr>
          <a:xfrm>
            <a:off x="4436625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Nathan Wang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/>
            </a:r>
            <a:br>
              <a:rPr lang="en">
                <a:solidFill>
                  <a:srgbClr val="434343"/>
                </a:solidFill>
              </a:rPr>
            </a:br>
            <a:endParaRPr lang="en"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Mobile application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Programming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Website design-Lead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pic>
        <p:nvPicPr>
          <p:cNvPr id="71" name="Shape 71" descr="2-Natha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625" y="1582475"/>
            <a:ext cx="1872977" cy="2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3-Jorda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31575"/>
            <a:ext cx="1912022" cy="24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Faculty Advisor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382249" y="1152475"/>
            <a:ext cx="5576815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434343"/>
                </a:solidFill>
              </a:rPr>
              <a:t>Dr. Randy Follet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Ph.D., Electrical Engineering, Mississippi State University, 1988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M.S., Electrical Engineering, Mississippi State University, 1984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B.S., Electrical Engineering, Mississippi State University, 1982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Academic/Research and Fields of Interest: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System Simulation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Digital Control Systems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Sonar Signal Processing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Computer-Aided Control Systems Analysis and Design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Research/Organization Affiliations: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</a:rPr>
              <a:t>Eta Kappa Nu Electrical Engineering Honorary Society (HKN)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79" name="Shape 79" descr="http://www.ece.msstate.edu/wp-content/uploads/follett_orig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52475"/>
            <a:ext cx="2607150" cy="36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Problem</a:t>
            </a:r>
          </a:p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Solution</a:t>
            </a:r>
          </a:p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Constraints</a:t>
            </a:r>
          </a:p>
          <a:p>
            <a:pPr marL="971550" lvl="1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Technical</a:t>
            </a:r>
          </a:p>
          <a:p>
            <a:pPr marL="971550" lvl="1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Practical</a:t>
            </a:r>
          </a:p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Approach</a:t>
            </a:r>
          </a:p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Progress</a:t>
            </a:r>
          </a:p>
          <a:p>
            <a:pPr marL="514350" lvl="0" indent="-28575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Timeline</a:t>
            </a:r>
          </a:p>
          <a:p>
            <a:pPr marL="514350" lvl="0" indent="-28575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Problem?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78450"/>
            <a:ext cx="5663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Inconsistent and undesired temperatures throughout the household</a:t>
            </a:r>
          </a:p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No personalization</a:t>
            </a:r>
          </a:p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Manual vents</a:t>
            </a:r>
          </a:p>
          <a:p>
            <a:pPr marL="285750" lvl="0" indent="-285750" rtl="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92" name="Shape 92" descr="house.png"/>
          <p:cNvPicPr preferRelativeResize="0"/>
          <p:nvPr/>
        </p:nvPicPr>
        <p:blipFill rotWithShape="1">
          <a:blip r:embed="rId3">
            <a:alphaModFix/>
          </a:blip>
          <a:srcRect t="9501" b="9501"/>
          <a:stretch/>
        </p:blipFill>
        <p:spPr>
          <a:xfrm>
            <a:off x="4637424" y="1201305"/>
            <a:ext cx="4161375" cy="33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85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Personalized comfort in every room</a:t>
            </a:r>
          </a:p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Automated Vents</a:t>
            </a:r>
          </a:p>
          <a:p>
            <a:pPr marL="514350" lvl="0" indent="-285750" rtl="0">
              <a:spcBef>
                <a:spcPts val="0"/>
              </a:spcBef>
              <a:spcAft>
                <a:spcPts val="24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On-the-go control</a:t>
            </a:r>
          </a:p>
          <a:p>
            <a:pPr marL="285750" lvl="0" indent="-28575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99" name="Shape 99" descr="sol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675" y="719962"/>
            <a:ext cx="5968625" cy="42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2498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Constraints</a:t>
            </a:r>
          </a:p>
        </p:txBody>
      </p:sp>
      <p:graphicFrame>
        <p:nvGraphicFramePr>
          <p:cNvPr id="110" name="Shape 110"/>
          <p:cNvGraphicFramePr/>
          <p:nvPr/>
        </p:nvGraphicFramePr>
        <p:xfrm>
          <a:off x="775362" y="822500"/>
          <a:ext cx="7593250" cy="4219376"/>
        </p:xfrm>
        <a:graphic>
          <a:graphicData uri="http://schemas.openxmlformats.org/drawingml/2006/table">
            <a:tbl>
              <a:tblPr>
                <a:noFill/>
                <a:tableStyleId>{42E96CB5-84D2-4029-AFE3-EE940392F1DA}</a:tableStyleId>
              </a:tblPr>
              <a:tblGrid>
                <a:gridCol w="2164125"/>
                <a:gridCol w="5429125"/>
              </a:tblGrid>
              <a:tr h="388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725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Thermostat hub must maintain WiFi connection with router up to 100 feet away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 Flow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Vents must open by at least 0.5 inches to allow for adequate airflow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Thermostat hub must operate with existing thermostat connections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must monitor and control the climate of at least ten devices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 sensors must be +/- 1 ℉ accurate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699</Words>
  <Application>Microsoft Office PowerPoint</Application>
  <PresentationFormat>On-screen Show (16:9)</PresentationFormat>
  <Paragraphs>291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simple-light-2</vt:lpstr>
      <vt:lpstr>Comfort Control</vt:lpstr>
      <vt:lpstr>Team Members</vt:lpstr>
      <vt:lpstr>Team Members</vt:lpstr>
      <vt:lpstr>Faculty Advisor</vt:lpstr>
      <vt:lpstr>Agenda</vt:lpstr>
      <vt:lpstr>What is the Problem?</vt:lpstr>
      <vt:lpstr>Solution</vt:lpstr>
      <vt:lpstr>Constraints</vt:lpstr>
      <vt:lpstr>Technical Constraints</vt:lpstr>
      <vt:lpstr>Practical Constraints</vt:lpstr>
      <vt:lpstr>Practical constraints</vt:lpstr>
      <vt:lpstr>Approach</vt:lpstr>
      <vt:lpstr>Thermostat Hub Microcontroller (Constraint: Must monitor and control at least ten devices)</vt:lpstr>
      <vt:lpstr>Touchscreen</vt:lpstr>
      <vt:lpstr>Temperature Probe Microprocessor </vt:lpstr>
      <vt:lpstr>Temperature Sensor (Constraint: Must be +/- 1℉ accurate)</vt:lpstr>
      <vt:lpstr>Integration</vt:lpstr>
      <vt:lpstr>DC-DC Converter </vt:lpstr>
      <vt:lpstr>Relay Module</vt:lpstr>
      <vt:lpstr>Progress</vt:lpstr>
      <vt:lpstr>Mobile Application Design</vt:lpstr>
      <vt:lpstr>GUI Design</vt:lpstr>
      <vt:lpstr>Hardware Testing</vt:lpstr>
      <vt:lpstr>Timeline</vt:lpstr>
      <vt:lpstr>References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Comfort Control</dc:title>
  <cp:lastModifiedBy>nathan.wang2@gmail.com</cp:lastModifiedBy>
  <cp:revision>16</cp:revision>
  <dcterms:modified xsi:type="dcterms:W3CDTF">2016-10-06T18:09:05Z</dcterms:modified>
</cp:coreProperties>
</file>